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31" r:id="rId2"/>
    <p:sldId id="364" r:id="rId3"/>
    <p:sldId id="388" r:id="rId4"/>
    <p:sldId id="365" r:id="rId5"/>
    <p:sldId id="368" r:id="rId6"/>
    <p:sldId id="370" r:id="rId7"/>
    <p:sldId id="381" r:id="rId8"/>
    <p:sldId id="371" r:id="rId9"/>
    <p:sldId id="380" r:id="rId10"/>
    <p:sldId id="396" r:id="rId11"/>
    <p:sldId id="409" r:id="rId12"/>
    <p:sldId id="410" r:id="rId13"/>
    <p:sldId id="397" r:id="rId14"/>
    <p:sldId id="398" r:id="rId15"/>
    <p:sldId id="399" r:id="rId16"/>
    <p:sldId id="408" r:id="rId17"/>
    <p:sldId id="400" r:id="rId18"/>
    <p:sldId id="401" r:id="rId19"/>
    <p:sldId id="402" r:id="rId20"/>
    <p:sldId id="404" r:id="rId21"/>
    <p:sldId id="374" r:id="rId22"/>
    <p:sldId id="383" r:id="rId23"/>
    <p:sldId id="414" r:id="rId24"/>
    <p:sldId id="411" r:id="rId25"/>
    <p:sldId id="412" r:id="rId26"/>
    <p:sldId id="415" r:id="rId27"/>
    <p:sldId id="405" r:id="rId28"/>
    <p:sldId id="416" r:id="rId29"/>
    <p:sldId id="406" r:id="rId30"/>
    <p:sldId id="407" r:id="rId31"/>
    <p:sldId id="413" r:id="rId32"/>
    <p:sldId id="392" r:id="rId33"/>
    <p:sldId id="394" r:id="rId34"/>
    <p:sldId id="395"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000"/>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1" d="100"/>
          <a:sy n="51" d="100"/>
        </p:scale>
        <p:origin x="-1243"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DBEC11-081E-BB40-AB18-8EE669BC8B0B}" type="datetimeFigureOut">
              <a:rPr lang="en-US" smtClean="0"/>
              <a:pPr/>
              <a:t>11/23/2016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4E8DEC-7C7C-D340-A531-475739A573D2}" type="slidenum">
              <a:rPr lang="en-US" smtClean="0"/>
              <a:pPr/>
              <a:t>‹#›</a:t>
            </a:fld>
            <a:endParaRPr lang="en-US"/>
          </a:p>
        </p:txBody>
      </p:sp>
    </p:spTree>
    <p:extLst>
      <p:ext uri="{BB962C8B-B14F-4D97-AF65-F5344CB8AC3E}">
        <p14:creationId xmlns:p14="http://schemas.microsoft.com/office/powerpoint/2010/main" xmlns="" val="32262910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4E8DEC-7C7C-D340-A531-475739A573D2}" type="slidenum">
              <a:rPr lang="en-US" smtClean="0"/>
              <a:pPr/>
              <a:t>8</a:t>
            </a:fld>
            <a:endParaRPr lang="en-US"/>
          </a:p>
        </p:txBody>
      </p:sp>
    </p:spTree>
    <p:extLst>
      <p:ext uri="{BB962C8B-B14F-4D97-AF65-F5344CB8AC3E}">
        <p14:creationId xmlns:p14="http://schemas.microsoft.com/office/powerpoint/2010/main" xmlns="" val="248667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FA908F-22F4-4B94-99A3-A109FB58B742}" type="datetimeFigureOut">
              <a:rPr lang="en-US" smtClean="0"/>
              <a:pPr/>
              <a:t>11/23/2016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A4C91D-4632-46EB-9C09-0F8206228C9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A908F-22F4-4B94-99A3-A109FB58B742}" type="datetimeFigureOut">
              <a:rPr lang="en-US" smtClean="0"/>
              <a:pPr/>
              <a:t>11/23/2016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4C91D-4632-46EB-9C09-0F8206228C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5715000" cy="3810000"/>
          </a:xfrm>
        </p:spPr>
        <p:txBody>
          <a:bodyPr/>
          <a:lstStyle/>
          <a:p>
            <a:endParaRPr lang="en-US" dirty="0"/>
          </a:p>
        </p:txBody>
      </p:sp>
      <p:sp>
        <p:nvSpPr>
          <p:cNvPr id="3" name="Subtitle 2"/>
          <p:cNvSpPr>
            <a:spLocks noGrp="1"/>
          </p:cNvSpPr>
          <p:nvPr>
            <p:ph type="subTitle" idx="1"/>
          </p:nvPr>
        </p:nvSpPr>
        <p:spPr>
          <a:xfrm>
            <a:off x="0" y="4419600"/>
            <a:ext cx="9144000" cy="1752600"/>
          </a:xfrm>
        </p:spPr>
        <p:txBody>
          <a:bodyPr>
            <a:normAutofit lnSpcReduction="10000"/>
          </a:bodyPr>
          <a:lstStyle/>
          <a:p>
            <a:r>
              <a:rPr lang="en-US" sz="5400" b="1" dirty="0">
                <a:solidFill>
                  <a:srgbClr val="006600"/>
                </a:solidFill>
              </a:rPr>
              <a:t>J’s Rise &amp; Shine</a:t>
            </a:r>
          </a:p>
          <a:p>
            <a:r>
              <a:rPr lang="en-US" sz="5400" b="1" dirty="0">
                <a:solidFill>
                  <a:srgbClr val="006600"/>
                </a:solidFill>
              </a:rPr>
              <a:t>Pre &amp; Primary School</a:t>
            </a:r>
            <a:endParaRPr lang="en-US" dirty="0"/>
          </a:p>
        </p:txBody>
      </p:sp>
      <p:pic>
        <p:nvPicPr>
          <p:cNvPr id="4" name="Picture 3"/>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524000" y="0"/>
            <a:ext cx="5943600" cy="419150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IMG_1352 (1).JPG"/>
          <p:cNvPicPr>
            <a:picLocks noGrp="1" noChangeAspect="1"/>
          </p:cNvPicPr>
          <p:nvPr>
            <p:ph idx="1"/>
          </p:nvPr>
        </p:nvPicPr>
        <p:blipFill>
          <a:blip r:embed="rId2" cstate="email">
            <a:extLst>
              <a:ext uri="{28A0092B-C50C-407E-A947-70E740481C1C}">
                <a14:useLocalDpi xmlns:a14="http://schemas.microsoft.com/office/drawing/2010/main" xmlns=""/>
              </a:ext>
            </a:extLst>
          </a:blip>
          <a:srcRect t="22502" b="22502"/>
          <a:stretch>
            <a:fillRect/>
          </a:stretch>
        </p:blipFill>
        <p:spPr>
          <a:xfrm>
            <a:off x="-152400" y="304800"/>
            <a:ext cx="9296400" cy="6049963"/>
          </a:xfrm>
        </p:spPr>
      </p:pic>
    </p:spTree>
    <p:extLst>
      <p:ext uri="{BB962C8B-B14F-4D97-AF65-F5344CB8AC3E}">
        <p14:creationId xmlns:p14="http://schemas.microsoft.com/office/powerpoint/2010/main" xmlns="" val="732010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1328.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19128" y="0"/>
            <a:ext cx="9086928" cy="6858000"/>
          </a:xfrm>
          <a:prstGeom prst="rect">
            <a:avLst/>
          </a:prstGeom>
        </p:spPr>
      </p:pic>
    </p:spTree>
    <p:extLst>
      <p:ext uri="{BB962C8B-B14F-4D97-AF65-F5344CB8AC3E}">
        <p14:creationId xmlns:p14="http://schemas.microsoft.com/office/powerpoint/2010/main" xmlns="" val="196036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319.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508000" y="393700"/>
            <a:ext cx="8128000" cy="6070600"/>
          </a:xfrm>
          <a:prstGeom prst="rect">
            <a:avLst/>
          </a:prstGeom>
        </p:spPr>
      </p:pic>
    </p:spTree>
    <p:extLst>
      <p:ext uri="{BB962C8B-B14F-4D97-AF65-F5344CB8AC3E}">
        <p14:creationId xmlns:p14="http://schemas.microsoft.com/office/powerpoint/2010/main" xmlns="" val="316625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G_1447.JPG"/>
          <p:cNvPicPr>
            <a:picLocks noGrp="1" noChangeAspect="1"/>
          </p:cNvPicPr>
          <p:nvPr>
            <p:ph idx="1"/>
          </p:nvPr>
        </p:nvPicPr>
        <p:blipFill>
          <a:blip r:embed="rId2" cstate="email">
            <a:extLst>
              <a:ext uri="{28A0092B-C50C-407E-A947-70E740481C1C}">
                <a14:useLocalDpi xmlns:a14="http://schemas.microsoft.com/office/drawing/2010/main" xmlns=""/>
              </a:ext>
            </a:extLst>
          </a:blip>
          <a:srcRect t="13184" b="13184"/>
          <a:stretch>
            <a:fillRect/>
          </a:stretch>
        </p:blipFill>
        <p:spPr>
          <a:xfrm>
            <a:off x="-110864" y="457200"/>
            <a:ext cx="9283195" cy="5105400"/>
          </a:xfrm>
        </p:spPr>
      </p:pic>
    </p:spTree>
    <p:extLst>
      <p:ext uri="{BB962C8B-B14F-4D97-AF65-F5344CB8AC3E}">
        <p14:creationId xmlns:p14="http://schemas.microsoft.com/office/powerpoint/2010/main" xmlns="" val="2850543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2014.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74787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8.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76200"/>
            <a:ext cx="9144000" cy="6858000"/>
          </a:xfrm>
          <a:prstGeom prst="rect">
            <a:avLst/>
          </a:prstGeom>
        </p:spPr>
      </p:pic>
    </p:spTree>
    <p:extLst>
      <p:ext uri="{BB962C8B-B14F-4D97-AF65-F5344CB8AC3E}">
        <p14:creationId xmlns:p14="http://schemas.microsoft.com/office/powerpoint/2010/main" xmlns="" val="402738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2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44812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08.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76504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91.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0349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92.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09963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368.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876685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87.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6107490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39762"/>
          </a:xfrm>
        </p:spPr>
        <p:txBody>
          <a:bodyPr>
            <a:normAutofit fontScale="90000"/>
          </a:bodyPr>
          <a:lstStyle/>
          <a:p>
            <a:r>
              <a:rPr lang="en-US" dirty="0">
                <a:solidFill>
                  <a:srgbClr val="006000"/>
                </a:solidFill>
              </a:rPr>
              <a:t>2016 &amp; Beyond</a:t>
            </a:r>
          </a:p>
        </p:txBody>
      </p:sp>
      <p:sp>
        <p:nvSpPr>
          <p:cNvPr id="3" name="Content Placeholder 2"/>
          <p:cNvSpPr>
            <a:spLocks noGrp="1"/>
          </p:cNvSpPr>
          <p:nvPr>
            <p:ph idx="1"/>
          </p:nvPr>
        </p:nvSpPr>
        <p:spPr>
          <a:xfrm>
            <a:off x="76200" y="838200"/>
            <a:ext cx="8991600" cy="6019800"/>
          </a:xfrm>
        </p:spPr>
        <p:txBody>
          <a:bodyPr>
            <a:normAutofit/>
          </a:bodyPr>
          <a:lstStyle/>
          <a:p>
            <a:pPr marL="0" indent="0">
              <a:buNone/>
            </a:pPr>
            <a:r>
              <a:rPr lang="en-US" dirty="0"/>
              <a:t> Expand J’s R&amp;S year by year to go eventually through grade eight, building additional classrooms to accommodate our students</a:t>
            </a:r>
          </a:p>
          <a:p>
            <a:r>
              <a:rPr lang="en-US" dirty="0"/>
              <a:t>Development of our land, Rise </a:t>
            </a:r>
            <a:r>
              <a:rPr lang="en-US" dirty="0" err="1"/>
              <a:t>Farm,near</a:t>
            </a:r>
            <a:r>
              <a:rPr lang="en-US" dirty="0"/>
              <a:t> the </a:t>
            </a:r>
            <a:r>
              <a:rPr lang="en-US" dirty="0" err="1"/>
              <a:t>Katubya</a:t>
            </a:r>
            <a:r>
              <a:rPr lang="en-US" dirty="0"/>
              <a:t> village, to plant crops and raise livestock to feed and support J’s R&amp;S</a:t>
            </a:r>
          </a:p>
          <a:p>
            <a:r>
              <a:rPr lang="en-US" dirty="0"/>
              <a:t>Work within the community of </a:t>
            </a:r>
            <a:r>
              <a:rPr lang="en-US" dirty="0" err="1"/>
              <a:t>Katubya</a:t>
            </a:r>
            <a:r>
              <a:rPr lang="en-US" dirty="0"/>
              <a:t> to plant a church there.</a:t>
            </a:r>
          </a:p>
          <a:p>
            <a:r>
              <a:rPr lang="en-US" dirty="0"/>
              <a:t>Open a school on the land based on the J’s R&amp;S model</a:t>
            </a:r>
          </a:p>
          <a:p>
            <a:endParaRPr lang="en-US" dirty="0"/>
          </a:p>
          <a:p>
            <a:endParaRPr lang="en-US" dirty="0"/>
          </a:p>
        </p:txBody>
      </p:sp>
    </p:spTree>
    <p:extLst>
      <p:ext uri="{BB962C8B-B14F-4D97-AF65-F5344CB8AC3E}">
        <p14:creationId xmlns:p14="http://schemas.microsoft.com/office/powerpoint/2010/main" xmlns="" val="342626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601 1.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107312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644.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012959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777.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0"/>
            <a:ext cx="9144000" cy="6934200"/>
          </a:xfrm>
          <a:prstGeom prst="rect">
            <a:avLst/>
          </a:prstGeom>
        </p:spPr>
      </p:pic>
    </p:spTree>
    <p:extLst>
      <p:ext uri="{BB962C8B-B14F-4D97-AF65-F5344CB8AC3E}">
        <p14:creationId xmlns:p14="http://schemas.microsoft.com/office/powerpoint/2010/main" xmlns="" val="4042127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306.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76200"/>
            <a:ext cx="9144000" cy="6781800"/>
          </a:xfrm>
          <a:prstGeom prst="rect">
            <a:avLst/>
          </a:prstGeom>
        </p:spPr>
      </p:pic>
    </p:spTree>
    <p:extLst>
      <p:ext uri="{BB962C8B-B14F-4D97-AF65-F5344CB8AC3E}">
        <p14:creationId xmlns:p14="http://schemas.microsoft.com/office/powerpoint/2010/main" xmlns="" val="3526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779.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76200" y="76200"/>
            <a:ext cx="9067800" cy="6781800"/>
          </a:xfrm>
          <a:prstGeom prst="rect">
            <a:avLst/>
          </a:prstGeom>
        </p:spPr>
      </p:pic>
    </p:spTree>
    <p:extLst>
      <p:ext uri="{BB962C8B-B14F-4D97-AF65-F5344CB8AC3E}">
        <p14:creationId xmlns:p14="http://schemas.microsoft.com/office/powerpoint/2010/main" xmlns="" val="259161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69.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265015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66.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997452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97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3223537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484 1.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461293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_198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4" name="Picture 3" descr="IMG_1997.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5" name="Picture 4" descr="IMG_1247.JPG"/>
          <p:cNvPicPr>
            <a:picLocks noChangeAspect="1"/>
          </p:cNvPicPr>
          <p:nvPr/>
        </p:nvPicPr>
        <p:blipFill>
          <a:blip r:embed="rId4">
            <a:extLst>
              <a:ext uri="{28A0092B-C50C-407E-A947-70E740481C1C}">
                <a14:useLocalDpi xmlns:a14="http://schemas.microsoft.com/office/drawing/2010/main" xmlns=""/>
              </a:ext>
            </a:extLst>
          </a:blip>
          <a:stretch>
            <a:fillRect/>
          </a:stretch>
        </p:blipFill>
        <p:spPr>
          <a:xfrm>
            <a:off x="0" y="0"/>
            <a:ext cx="9067800" cy="6842369"/>
          </a:xfrm>
          <a:prstGeom prst="rect">
            <a:avLst/>
          </a:prstGeom>
        </p:spPr>
      </p:pic>
    </p:spTree>
    <p:extLst>
      <p:ext uri="{BB962C8B-B14F-4D97-AF65-F5344CB8AC3E}">
        <p14:creationId xmlns:p14="http://schemas.microsoft.com/office/powerpoint/2010/main" xmlns="" val="2606759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1280.JPG"/>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554336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normAutofit fontScale="90000"/>
          </a:bodyPr>
          <a:lstStyle/>
          <a:p>
            <a:r>
              <a:rPr lang="en-US">
                <a:solidFill>
                  <a:srgbClr val="006000"/>
                </a:solidFill>
              </a:rPr>
              <a:t>Summation</a:t>
            </a:r>
            <a:endParaRPr lang="en-US" dirty="0">
              <a:solidFill>
                <a:srgbClr val="006000"/>
              </a:solidFill>
            </a:endParaRPr>
          </a:p>
        </p:txBody>
      </p:sp>
      <p:sp>
        <p:nvSpPr>
          <p:cNvPr id="3" name="Content Placeholder 2"/>
          <p:cNvSpPr>
            <a:spLocks noGrp="1"/>
          </p:cNvSpPr>
          <p:nvPr>
            <p:ph idx="1"/>
          </p:nvPr>
        </p:nvSpPr>
        <p:spPr>
          <a:xfrm>
            <a:off x="0" y="762000"/>
            <a:ext cx="9144000" cy="6096000"/>
          </a:xfrm>
        </p:spPr>
        <p:txBody>
          <a:bodyPr>
            <a:normAutofit lnSpcReduction="10000"/>
          </a:bodyPr>
          <a:lstStyle/>
          <a:p>
            <a:r>
              <a:rPr lang="en-US" dirty="0"/>
              <a:t>I received the Call from God in July of 2012 and faithfully accepted and He blessed that.</a:t>
            </a:r>
          </a:p>
          <a:p>
            <a:r>
              <a:rPr lang="en-US" dirty="0"/>
              <a:t>In March 2013, Life Savers of Zambia was formed to support the work for the children of Zambia and again God blessed that as funds were provided for the children and my work there.</a:t>
            </a:r>
          </a:p>
          <a:p>
            <a:r>
              <a:rPr lang="en-US" dirty="0"/>
              <a:t>In 2014, I decided to commit to my life to live in Zambia for the pursuit of helping orphans and vulnerable children there.</a:t>
            </a:r>
          </a:p>
          <a:p>
            <a:r>
              <a:rPr lang="en-US" dirty="0"/>
              <a:t>In 2015, God blessed me with a beautiful, compassionate, intelligent Zambia wife to work with me to accomplish the tasks God has set before us. </a:t>
            </a:r>
          </a:p>
        </p:txBody>
      </p:sp>
    </p:spTree>
    <p:extLst>
      <p:ext uri="{BB962C8B-B14F-4D97-AF65-F5344CB8AC3E}">
        <p14:creationId xmlns:p14="http://schemas.microsoft.com/office/powerpoint/2010/main" xmlns="" val="305858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rgbClr val="006000"/>
                </a:solidFill>
              </a:rPr>
              <a:t>Monetary needs </a:t>
            </a:r>
          </a:p>
        </p:txBody>
      </p:sp>
      <p:sp>
        <p:nvSpPr>
          <p:cNvPr id="3" name="Content Placeholder 2"/>
          <p:cNvSpPr>
            <a:spLocks noGrp="1"/>
          </p:cNvSpPr>
          <p:nvPr>
            <p:ph idx="1"/>
          </p:nvPr>
        </p:nvSpPr>
        <p:spPr>
          <a:xfrm>
            <a:off x="0" y="1143000"/>
            <a:ext cx="9144000" cy="5715000"/>
          </a:xfrm>
        </p:spPr>
        <p:txBody>
          <a:bodyPr>
            <a:normAutofit lnSpcReduction="10000"/>
          </a:bodyPr>
          <a:lstStyle/>
          <a:p>
            <a:r>
              <a:rPr lang="en-US" dirty="0"/>
              <a:t>Funds to maintain operation of J’s Rise &amp; Shine Pre and Primary School in </a:t>
            </a:r>
            <a:r>
              <a:rPr lang="en-US" dirty="0" err="1"/>
              <a:t>Dambwa</a:t>
            </a:r>
            <a:r>
              <a:rPr lang="en-US" dirty="0"/>
              <a:t> Site Extension</a:t>
            </a:r>
          </a:p>
          <a:p>
            <a:r>
              <a:rPr lang="en-US" dirty="0"/>
              <a:t>Funds to purchase stove and oven for school kitchen, additional desks, instructional materials and </a:t>
            </a:r>
            <a:r>
              <a:rPr lang="en-US" dirty="0" smtClean="0"/>
              <a:t>photocopier</a:t>
            </a:r>
          </a:p>
          <a:p>
            <a:r>
              <a:rPr lang="en-US" dirty="0" smtClean="0"/>
              <a:t>Funds to build additional classrooms</a:t>
            </a:r>
            <a:endParaRPr lang="en-US" dirty="0"/>
          </a:p>
          <a:p>
            <a:r>
              <a:rPr lang="en-US" dirty="0"/>
              <a:t>Funds to continue to work with schools &amp; teachers to improve education at J’s Rise &amp; </a:t>
            </a:r>
            <a:r>
              <a:rPr lang="en-US" dirty="0" smtClean="0"/>
              <a:t>Shine</a:t>
            </a:r>
            <a:endParaRPr lang="en-US" dirty="0"/>
          </a:p>
          <a:p>
            <a:r>
              <a:rPr lang="en-US" dirty="0"/>
              <a:t>Funds for maintaining &amp; developing agricultural and small livestock projects at Rise Farm to provide food and support of J’s Rise &amp; Shine</a:t>
            </a:r>
          </a:p>
          <a:p>
            <a:endParaRPr lang="en-US" dirty="0"/>
          </a:p>
        </p:txBody>
      </p:sp>
    </p:spTree>
    <p:extLst>
      <p:ext uri="{BB962C8B-B14F-4D97-AF65-F5344CB8AC3E}">
        <p14:creationId xmlns:p14="http://schemas.microsoft.com/office/powerpoint/2010/main" xmlns="" val="275787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6000"/>
                </a:solidFill>
              </a:rPr>
              <a:t> Questions &amp; Comments</a:t>
            </a:r>
            <a:br>
              <a:rPr lang="en-US" dirty="0" smtClean="0">
                <a:solidFill>
                  <a:srgbClr val="006000"/>
                </a:solidFill>
              </a:rPr>
            </a:br>
            <a:r>
              <a:rPr lang="en-US" dirty="0" smtClean="0">
                <a:solidFill>
                  <a:srgbClr val="006000"/>
                </a:solidFill>
              </a:rPr>
              <a:t>Please email to </a:t>
            </a:r>
            <a:r>
              <a:rPr lang="en-US" dirty="0" err="1" smtClean="0">
                <a:solidFill>
                  <a:srgbClr val="006000"/>
                </a:solidFill>
              </a:rPr>
              <a:t>jamesmangold@gmail.com</a:t>
            </a:r>
            <a:endParaRPr lang="en-US" dirty="0">
              <a:solidFill>
                <a:srgbClr val="006000"/>
              </a:solidFill>
            </a:endParaRPr>
          </a:p>
        </p:txBody>
      </p:sp>
      <p:pic>
        <p:nvPicPr>
          <p:cNvPr id="4" name="Content Placeholder 3" descr="image.png"/>
          <p:cNvPicPr>
            <a:picLocks noGrp="1" noChangeAspect="1"/>
          </p:cNvPicPr>
          <p:nvPr>
            <p:ph idx="1"/>
          </p:nvPr>
        </p:nvPicPr>
        <p:blipFill>
          <a:blip r:embed="rId2">
            <a:extLst>
              <a:ext uri="{28A0092B-C50C-407E-A947-70E740481C1C}">
                <a14:useLocalDpi xmlns:a14="http://schemas.microsoft.com/office/drawing/2010/main" xmlns=""/>
              </a:ext>
            </a:extLst>
          </a:blip>
          <a:srcRect t="13336" b="13336"/>
          <a:stretch>
            <a:fillRect/>
          </a:stretch>
        </p:blipFill>
        <p:spPr>
          <a:xfrm>
            <a:off x="381000" y="2057400"/>
            <a:ext cx="8229600" cy="4525963"/>
          </a:xfrm>
        </p:spPr>
      </p:pic>
    </p:spTree>
    <p:extLst>
      <p:ext uri="{BB962C8B-B14F-4D97-AF65-F5344CB8AC3E}">
        <p14:creationId xmlns:p14="http://schemas.microsoft.com/office/powerpoint/2010/main" xmlns="" val="2291620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G_0629.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0800000">
            <a:off x="228600" y="-32214"/>
            <a:ext cx="8382000" cy="6858000"/>
          </a:xfrm>
          <a:prstGeom prst="rect">
            <a:avLst/>
          </a:prstGeom>
        </p:spPr>
      </p:pic>
    </p:spTree>
    <p:extLst>
      <p:ext uri="{BB962C8B-B14F-4D97-AF65-F5344CB8AC3E}">
        <p14:creationId xmlns:p14="http://schemas.microsoft.com/office/powerpoint/2010/main" xmlns="" val="567208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502.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0800000">
            <a:off x="0" y="12700"/>
            <a:ext cx="9144000" cy="6829778"/>
          </a:xfrm>
          <a:prstGeom prst="rect">
            <a:avLst/>
          </a:prstGeom>
        </p:spPr>
      </p:pic>
    </p:spTree>
    <p:extLst>
      <p:ext uri="{BB962C8B-B14F-4D97-AF65-F5344CB8AC3E}">
        <p14:creationId xmlns:p14="http://schemas.microsoft.com/office/powerpoint/2010/main" xmlns="" val="422873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511.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0800000">
            <a:off x="0" y="12700"/>
            <a:ext cx="9144000" cy="6829778"/>
          </a:xfrm>
          <a:prstGeom prst="rect">
            <a:avLst/>
          </a:prstGeom>
        </p:spPr>
      </p:pic>
    </p:spTree>
    <p:extLst>
      <p:ext uri="{BB962C8B-B14F-4D97-AF65-F5344CB8AC3E}">
        <p14:creationId xmlns:p14="http://schemas.microsoft.com/office/powerpoint/2010/main" xmlns="" val="2062692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0530.JPG"/>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rot="10800000">
            <a:off x="0" y="12700"/>
            <a:ext cx="9144000" cy="6829778"/>
          </a:xfrm>
          <a:prstGeom prst="rect">
            <a:avLst/>
          </a:prstGeom>
        </p:spPr>
      </p:pic>
      <p:pic>
        <p:nvPicPr>
          <p:cNvPr id="3" name="Picture 2" descr="IMG_2027.JP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4" name="Picture 3" descr="IMG_2025.JP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pic>
        <p:nvPicPr>
          <p:cNvPr id="5" name="Picture 4" descr="IMG_2026.JPG"/>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42823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a:solidFill>
                  <a:srgbClr val="006000"/>
                </a:solidFill>
              </a:rPr>
              <a:t>J’s Rise &amp; Shine</a:t>
            </a:r>
          </a:p>
        </p:txBody>
      </p:sp>
      <p:sp>
        <p:nvSpPr>
          <p:cNvPr id="3" name="Content Placeholder 2"/>
          <p:cNvSpPr>
            <a:spLocks noGrp="1"/>
          </p:cNvSpPr>
          <p:nvPr>
            <p:ph idx="1"/>
          </p:nvPr>
        </p:nvSpPr>
        <p:spPr>
          <a:xfrm>
            <a:off x="457200" y="1143000"/>
            <a:ext cx="8229600" cy="4983163"/>
          </a:xfrm>
        </p:spPr>
        <p:txBody>
          <a:bodyPr>
            <a:normAutofit fontScale="85000" lnSpcReduction="10000"/>
          </a:bodyPr>
          <a:lstStyle/>
          <a:p>
            <a:r>
              <a:rPr lang="en-US" dirty="0"/>
              <a:t>We currently have 82 orphans &amp; vulnerable children. All of them, our teachers and staff all know the J stands for JESUS! As our school is a place where Christ is the Headmaster.</a:t>
            </a:r>
          </a:p>
          <a:p>
            <a:r>
              <a:rPr lang="en-US" dirty="0"/>
              <a:t>“ J’s Rise &amp; Shine is a beacon of hope in an area that is really of need of it. J’s is a wonderful model for what schools could be like. It is clean, organized and inviting. It is a safe space for children to learn and grow. It is a place where Christ and His love is proclaimed” </a:t>
            </a:r>
          </a:p>
          <a:p>
            <a:pPr marL="0" indent="0">
              <a:buNone/>
            </a:pPr>
            <a:r>
              <a:rPr lang="en-US" dirty="0"/>
              <a:t>    Dr. Ashley </a:t>
            </a:r>
            <a:r>
              <a:rPr lang="en-US" dirty="0" err="1"/>
              <a:t>Espinal</a:t>
            </a:r>
            <a:r>
              <a:rPr lang="en-US" dirty="0"/>
              <a:t>, Director Honey Rock Foundation</a:t>
            </a:r>
          </a:p>
          <a:p>
            <a:pPr marL="0" indent="0">
              <a:buNone/>
            </a:pPr>
            <a:r>
              <a:rPr lang="en-US" dirty="0"/>
              <a:t>                                                               </a:t>
            </a:r>
          </a:p>
          <a:p>
            <a:pPr marL="0" indent="0">
              <a:buNone/>
            </a:pPr>
            <a:endParaRPr lang="en-US" dirty="0"/>
          </a:p>
          <a:p>
            <a:endParaRPr lang="en-US" dirty="0"/>
          </a:p>
        </p:txBody>
      </p:sp>
    </p:spTree>
    <p:extLst>
      <p:ext uri="{BB962C8B-B14F-4D97-AF65-F5344CB8AC3E}">
        <p14:creationId xmlns:p14="http://schemas.microsoft.com/office/powerpoint/2010/main" xmlns="" val="400615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a:solidFill>
                  <a:srgbClr val="006000"/>
                </a:solidFill>
              </a:rPr>
              <a:t>J’s Rise &amp; Shine</a:t>
            </a:r>
            <a:endParaRPr lang="en-US" dirty="0"/>
          </a:p>
        </p:txBody>
      </p:sp>
      <p:sp>
        <p:nvSpPr>
          <p:cNvPr id="3" name="Content Placeholder 2"/>
          <p:cNvSpPr>
            <a:spLocks noGrp="1"/>
          </p:cNvSpPr>
          <p:nvPr>
            <p:ph idx="1"/>
          </p:nvPr>
        </p:nvSpPr>
        <p:spPr>
          <a:xfrm>
            <a:off x="76200" y="914400"/>
            <a:ext cx="8991600" cy="5943600"/>
          </a:xfrm>
        </p:spPr>
        <p:txBody>
          <a:bodyPr/>
          <a:lstStyle/>
          <a:p>
            <a:r>
              <a:rPr lang="en-US" dirty="0"/>
              <a:t>In 2016 we built our school kitchen and serving area, along with one guesthouse for volunteers and another under construction.</a:t>
            </a:r>
          </a:p>
          <a:p>
            <a:r>
              <a:rPr lang="en-US" dirty="0"/>
              <a:t> Our students are provided with a uniform and receive two nourishing meals each school day, along with a quality education and most importantly the love &amp; knowledge of Jesus!</a:t>
            </a:r>
          </a:p>
          <a:p>
            <a:r>
              <a:rPr lang="en-US" dirty="0"/>
              <a:t>The cost of sponsoring an orphan is $300 for a school year [$25.00 per month]</a:t>
            </a:r>
          </a:p>
          <a:p>
            <a:r>
              <a:rPr lang="en-US" dirty="0"/>
              <a:t>All our teachers are Christian, experienced and Zambian certified.</a:t>
            </a:r>
          </a:p>
          <a:p>
            <a:endParaRPr lang="en-US" dirty="0"/>
          </a:p>
          <a:p>
            <a:endParaRPr lang="en-US" dirty="0"/>
          </a:p>
        </p:txBody>
      </p:sp>
    </p:spTree>
    <p:extLst>
      <p:ext uri="{BB962C8B-B14F-4D97-AF65-F5344CB8AC3E}">
        <p14:creationId xmlns:p14="http://schemas.microsoft.com/office/powerpoint/2010/main" xmlns="" val="158528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14731</TotalTime>
  <Words>478</Words>
  <Application>Microsoft Macintosh PowerPoint</Application>
  <PresentationFormat>On-screen Show (4:3)</PresentationFormat>
  <Paragraphs>30</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Slide 2</vt:lpstr>
      <vt:lpstr>Slide 3</vt:lpstr>
      <vt:lpstr>Slide 4</vt:lpstr>
      <vt:lpstr>Slide 5</vt:lpstr>
      <vt:lpstr>Slide 6</vt:lpstr>
      <vt:lpstr>Slide 7</vt:lpstr>
      <vt:lpstr>J’s Rise &amp; Shine</vt:lpstr>
      <vt:lpstr>J’s Rise &amp; Shine</vt:lpstr>
      <vt:lpstr>Slide 10</vt:lpstr>
      <vt:lpstr>Slide 11</vt:lpstr>
      <vt:lpstr>Slide 12</vt:lpstr>
      <vt:lpstr>Slide 13</vt:lpstr>
      <vt:lpstr>Slide 14</vt:lpstr>
      <vt:lpstr>Slide 15</vt:lpstr>
      <vt:lpstr>Slide 16</vt:lpstr>
      <vt:lpstr>Slide 17</vt:lpstr>
      <vt:lpstr>Slide 18</vt:lpstr>
      <vt:lpstr>Slide 19</vt:lpstr>
      <vt:lpstr>Slide 20</vt:lpstr>
      <vt:lpstr>2016 &amp; Beyond</vt:lpstr>
      <vt:lpstr>Slide 22</vt:lpstr>
      <vt:lpstr>Slide 23</vt:lpstr>
      <vt:lpstr>Slide 24</vt:lpstr>
      <vt:lpstr>Slide 25</vt:lpstr>
      <vt:lpstr>Slide 26</vt:lpstr>
      <vt:lpstr>Slide 27</vt:lpstr>
      <vt:lpstr>Slide 28</vt:lpstr>
      <vt:lpstr>Slide 29</vt:lpstr>
      <vt:lpstr>Slide 30</vt:lpstr>
      <vt:lpstr>Slide 31</vt:lpstr>
      <vt:lpstr>Summation</vt:lpstr>
      <vt:lpstr>Monetary needs </vt:lpstr>
      <vt:lpstr> Questions &amp; Comments Please email to jamesmangold@gmail.com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s_cooper</cp:lastModifiedBy>
  <cp:revision>87</cp:revision>
  <dcterms:created xsi:type="dcterms:W3CDTF">2013-08-01T13:38:51Z</dcterms:created>
  <dcterms:modified xsi:type="dcterms:W3CDTF">2016-11-24T00:37:05Z</dcterms:modified>
</cp:coreProperties>
</file>